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
  </p:notesMasterIdLst>
  <p:sldIdLst>
    <p:sldId id="256" r:id="rId2"/>
    <p:sldId id="260" r:id="rId3"/>
    <p:sldId id="257" r:id="rId4"/>
    <p:sldId id="261" r:id="rId5"/>
    <p:sldId id="259"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75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47"/>
    <p:restoredTop sz="94674"/>
  </p:normalViewPr>
  <p:slideViewPr>
    <p:cSldViewPr snapToGrid="0" snapToObjects="1">
      <p:cViewPr varScale="1">
        <p:scale>
          <a:sx n="72" d="100"/>
          <a:sy n="72" d="100"/>
        </p:scale>
        <p:origin x="77" y="32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34" d="100"/>
          <a:sy n="134" d="100"/>
        </p:scale>
        <p:origin x="394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F1BC2E-C214-E543-B0AA-DFB1968711E3}" type="datetimeFigureOut">
              <a:rPr lang="en-US" smtClean="0"/>
              <a:t>9/15/2022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92ECC6-383D-2140-A63C-871EB8BAB5D4}" type="slidenum">
              <a:rPr lang="en-US" smtClean="0"/>
              <a:t>‹#›</a:t>
            </a:fld>
            <a:endParaRPr lang="en-US"/>
          </a:p>
        </p:txBody>
      </p:sp>
    </p:spTree>
    <p:extLst>
      <p:ext uri="{BB962C8B-B14F-4D97-AF65-F5344CB8AC3E}">
        <p14:creationId xmlns:p14="http://schemas.microsoft.com/office/powerpoint/2010/main" val="266151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92ECC6-383D-2140-A63C-871EB8BAB5D4}" type="slidenum">
              <a:rPr lang="en-US" smtClean="0"/>
              <a:t>1</a:t>
            </a:fld>
            <a:endParaRPr lang="en-US"/>
          </a:p>
        </p:txBody>
      </p:sp>
    </p:spTree>
    <p:extLst>
      <p:ext uri="{BB962C8B-B14F-4D97-AF65-F5344CB8AC3E}">
        <p14:creationId xmlns:p14="http://schemas.microsoft.com/office/powerpoint/2010/main" val="1899860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injury prevention team at Children’s has shifted a bit over</a:t>
            </a:r>
            <a:r>
              <a:rPr lang="en-US" baseline="0" dirty="0" smtClean="0"/>
              <a:t> the last year, but our focus has not changed. We still strive to prevent injuries in the community, the region and across the state of Wisconsin. We now have all fulltime staff, with 5 program managers and 1 program coordinator. We have a new fresh look with our name and website.</a:t>
            </a:r>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2</a:t>
            </a:fld>
            <a:endParaRPr lang="en-US"/>
          </a:p>
        </p:txBody>
      </p:sp>
    </p:spTree>
    <p:extLst>
      <p:ext uri="{BB962C8B-B14F-4D97-AF65-F5344CB8AC3E}">
        <p14:creationId xmlns:p14="http://schemas.microsoft.com/office/powerpoint/2010/main" val="4022495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Safe Kids Southeast Wisconsin Program has not changed.</a:t>
            </a:r>
            <a:r>
              <a:rPr lang="en-US" baseline="0" dirty="0" smtClean="0"/>
              <a:t> We will still take a community and data driven approach to the injury prevention areas we focus on. The areas are listed, with many of them being the same as in prior years. Give examples of programs and events for each of these categories.</a:t>
            </a:r>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3</a:t>
            </a:fld>
            <a:endParaRPr lang="en-US"/>
          </a:p>
        </p:txBody>
      </p:sp>
    </p:spTree>
    <p:extLst>
      <p:ext uri="{BB962C8B-B14F-4D97-AF65-F5344CB8AC3E}">
        <p14:creationId xmlns:p14="http://schemas.microsoft.com/office/powerpoint/2010/main" val="3278150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program area that you may not be as familiar with is teen driving. Prior to this year, teen driving was a separate</a:t>
            </a:r>
            <a:r>
              <a:rPr lang="en-US" baseline="0" dirty="0" smtClean="0"/>
              <a:t> program for the injury prevention team. With Carissa’s resignation, it was decided to fold teen driving into the coalition work. This program has funding for staffing through the Department of transportation and program funding from State Farm Insurance, so will have a stronger focus of the coalition with activities and events planned.</a:t>
            </a:r>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4</a:t>
            </a:fld>
            <a:endParaRPr lang="en-US"/>
          </a:p>
        </p:txBody>
      </p:sp>
    </p:spTree>
    <p:extLst>
      <p:ext uri="{BB962C8B-B14F-4D97-AF65-F5344CB8AC3E}">
        <p14:creationId xmlns:p14="http://schemas.microsoft.com/office/powerpoint/2010/main" val="229939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398626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0587C61B-8148-C34A-9496-C58BEE841ACD}"/>
              </a:ext>
            </a:extLst>
          </p:cNvPr>
          <p:cNvSpPr>
            <a:spLocks noGrp="1"/>
          </p:cNvSpPr>
          <p:nvPr>
            <p:ph type="title"/>
          </p:nvPr>
        </p:nvSpPr>
        <p:spPr>
          <a:xfrm>
            <a:off x="882661" y="484654"/>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5" name="Text Placeholder 2">
            <a:extLst>
              <a:ext uri="{FF2B5EF4-FFF2-40B4-BE49-F238E27FC236}">
                <a16:creationId xmlns="" xmlns:a16="http://schemas.microsoft.com/office/drawing/2014/main" id="{D2E1FA29-A40E-1F48-B6EB-98F147D8185C}"/>
              </a:ext>
            </a:extLst>
          </p:cNvPr>
          <p:cNvSpPr>
            <a:spLocks noGrp="1"/>
          </p:cNvSpPr>
          <p:nvPr>
            <p:ph type="body" idx="1"/>
          </p:nvPr>
        </p:nvSpPr>
        <p:spPr>
          <a:xfrm>
            <a:off x="882661" y="2449979"/>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569368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Title Slide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878713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Title Slide 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041626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Add your own image in master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6F666719-8A10-F641-A9F5-ABC638F835AA}"/>
              </a:ext>
            </a:extLst>
          </p:cNvPr>
          <p:cNvSpPr/>
          <p:nvPr userDrawn="1"/>
        </p:nvSpPr>
        <p:spPr>
          <a:xfrm>
            <a:off x="7192651" y="311085"/>
            <a:ext cx="4298622" cy="5081047"/>
          </a:xfrm>
          <a:prstGeom prst="rect">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Rectangle 5">
            <a:extLst>
              <a:ext uri="{FF2B5EF4-FFF2-40B4-BE49-F238E27FC236}">
                <a16:creationId xmlns="" xmlns:a16="http://schemas.microsoft.com/office/drawing/2014/main" id="{0F41BEE2-896E-B54D-BACE-CE289CC57068}"/>
              </a:ext>
            </a:extLst>
          </p:cNvPr>
          <p:cNvSpPr/>
          <p:nvPr userDrawn="1"/>
        </p:nvSpPr>
        <p:spPr>
          <a:xfrm>
            <a:off x="0" y="0"/>
            <a:ext cx="12192000" cy="311085"/>
          </a:xfrm>
          <a:prstGeom prst="rect">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 xmlns:a16="http://schemas.microsoft.com/office/drawing/2014/main" id="{92C3347D-2341-0F4D-B4D1-2813C3BA3C33}"/>
              </a:ext>
            </a:extLst>
          </p:cNvPr>
          <p:cNvPicPr>
            <a:picLocks noChangeAspect="1"/>
          </p:cNvPicPr>
          <p:nvPr userDrawn="1"/>
        </p:nvPicPr>
        <p:blipFill>
          <a:blip r:embed="rId2"/>
          <a:stretch>
            <a:fillRect/>
          </a:stretch>
        </p:blipFill>
        <p:spPr>
          <a:xfrm>
            <a:off x="7758259" y="3936321"/>
            <a:ext cx="3166925" cy="1022178"/>
          </a:xfrm>
          <a:prstGeom prst="rect">
            <a:avLst/>
          </a:prstGeom>
        </p:spPr>
      </p:pic>
    </p:spTree>
    <p:extLst>
      <p:ext uri="{BB962C8B-B14F-4D97-AF65-F5344CB8AC3E}">
        <p14:creationId xmlns:p14="http://schemas.microsoft.com/office/powerpoint/2010/main" val="22872134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ransi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C446C6-D2A5-594E-BF06-58861A5F276B}"/>
              </a:ext>
            </a:extLst>
          </p:cNvPr>
          <p:cNvSpPr>
            <a:spLocks noGrp="1"/>
          </p:cNvSpPr>
          <p:nvPr>
            <p:ph type="ctrTitle"/>
          </p:nvPr>
        </p:nvSpPr>
        <p:spPr>
          <a:xfrm>
            <a:off x="1524000" y="701446"/>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 xmlns:a16="http://schemas.microsoft.com/office/drawing/2014/main" id="{373D4FE4-694B-654F-8F8A-28C81D6D56F8}"/>
              </a:ext>
            </a:extLst>
          </p:cNvPr>
          <p:cNvSpPr>
            <a:spLocks noGrp="1"/>
          </p:cNvSpPr>
          <p:nvPr>
            <p:ph type="subTitle" idx="1"/>
          </p:nvPr>
        </p:nvSpPr>
        <p:spPr>
          <a:xfrm>
            <a:off x="1524000" y="3181121"/>
            <a:ext cx="9144000" cy="102801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34229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88E033-DE23-4C41-89A4-2276F3463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AB6D10D-2FF4-344B-85EF-2CFB4F28C2A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 xmlns:a16="http://schemas.microsoft.com/office/drawing/2014/main" id="{C7286747-AD43-EC40-8420-A6C5808CF4F4}"/>
              </a:ext>
            </a:extLst>
          </p:cNvPr>
          <p:cNvSpPr txBox="1"/>
          <p:nvPr userDrawn="1"/>
        </p:nvSpPr>
        <p:spPr>
          <a:xfrm>
            <a:off x="817418" y="6388631"/>
            <a:ext cx="5669692" cy="246221"/>
          </a:xfrm>
          <a:prstGeom prst="rect">
            <a:avLst/>
          </a:prstGeom>
          <a:noFill/>
        </p:spPr>
        <p:txBody>
          <a:bodyPr wrap="square" rtlCol="0">
            <a:spAutoFit/>
          </a:bodyPr>
          <a:lstStyle/>
          <a:p>
            <a:r>
              <a:rPr lang="en-US" sz="1000" dirty="0">
                <a:solidFill>
                  <a:srgbClr val="000000"/>
                </a:solidFill>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1124192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5418A4-D469-5C49-ABA3-CB8922B708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132EA48-45CA-9949-B591-41B322C93E8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6D06D18-AC23-754E-A325-169B4C2756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 xmlns:a16="http://schemas.microsoft.com/office/drawing/2014/main" id="{19C830B9-95D4-9F4A-900F-646D5DB9F53A}"/>
              </a:ext>
            </a:extLst>
          </p:cNvPr>
          <p:cNvSpPr txBox="1"/>
          <p:nvPr userDrawn="1"/>
        </p:nvSpPr>
        <p:spPr>
          <a:xfrm>
            <a:off x="817418" y="6388631"/>
            <a:ext cx="5669692" cy="246221"/>
          </a:xfrm>
          <a:prstGeom prst="rect">
            <a:avLst/>
          </a:prstGeom>
          <a:noFill/>
        </p:spPr>
        <p:txBody>
          <a:bodyPr wrap="square" rtlCol="0">
            <a:spAutoFit/>
          </a:bodyPr>
          <a:lstStyle/>
          <a:p>
            <a:r>
              <a:rPr lang="en-US" sz="1000" dirty="0">
                <a:solidFill>
                  <a:srgbClr val="000000"/>
                </a:solidFill>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3216450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EFF6FA-24B5-D345-AB32-476E42C94E79}"/>
              </a:ext>
            </a:extLst>
          </p:cNvPr>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 xmlns:a16="http://schemas.microsoft.com/office/drawing/2014/main" id="{44A60E53-1C02-8A46-A69E-7E1B966056FC}"/>
              </a:ext>
            </a:extLst>
          </p:cNvPr>
          <p:cNvSpPr txBox="1"/>
          <p:nvPr userDrawn="1"/>
        </p:nvSpPr>
        <p:spPr>
          <a:xfrm>
            <a:off x="817418" y="6388631"/>
            <a:ext cx="5669692" cy="246221"/>
          </a:xfrm>
          <a:prstGeom prst="rect">
            <a:avLst/>
          </a:prstGeom>
          <a:noFill/>
        </p:spPr>
        <p:txBody>
          <a:bodyPr wrap="square" rtlCol="0">
            <a:spAutoFit/>
          </a:bodyPr>
          <a:lstStyle/>
          <a:p>
            <a:r>
              <a:rPr lang="en-US" sz="1000" dirty="0">
                <a:solidFill>
                  <a:srgbClr val="000000"/>
                </a:solidFill>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1807045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7BC94C0-BAD5-3D40-9A0F-44ADCBCC399B}"/>
              </a:ext>
            </a:extLst>
          </p:cNvPr>
          <p:cNvSpPr txBox="1"/>
          <p:nvPr userDrawn="1"/>
        </p:nvSpPr>
        <p:spPr>
          <a:xfrm>
            <a:off x="817418" y="6388631"/>
            <a:ext cx="5669692" cy="246221"/>
          </a:xfrm>
          <a:prstGeom prst="rect">
            <a:avLst/>
          </a:prstGeom>
          <a:noFill/>
        </p:spPr>
        <p:txBody>
          <a:bodyPr wrap="square" rtlCol="0">
            <a:spAutoFit/>
          </a:bodyPr>
          <a:lstStyle/>
          <a:p>
            <a:r>
              <a:rPr lang="en-US" sz="1000" dirty="0">
                <a:solidFill>
                  <a:srgbClr val="000000"/>
                </a:solidFill>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4628033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Closing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221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0587C61B-8148-C34A-9496-C58BEE841ACD}"/>
              </a:ext>
            </a:extLst>
          </p:cNvPr>
          <p:cNvSpPr>
            <a:spLocks noGrp="1"/>
          </p:cNvSpPr>
          <p:nvPr>
            <p:ph type="title"/>
          </p:nvPr>
        </p:nvSpPr>
        <p:spPr>
          <a:xfrm>
            <a:off x="882661" y="484654"/>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5" name="Text Placeholder 2">
            <a:extLst>
              <a:ext uri="{FF2B5EF4-FFF2-40B4-BE49-F238E27FC236}">
                <a16:creationId xmlns="" xmlns:a16="http://schemas.microsoft.com/office/drawing/2014/main" id="{D2E1FA29-A40E-1F48-B6EB-98F147D8185C}"/>
              </a:ext>
            </a:extLst>
          </p:cNvPr>
          <p:cNvSpPr>
            <a:spLocks noGrp="1"/>
          </p:cNvSpPr>
          <p:nvPr>
            <p:ph type="body" idx="1"/>
          </p:nvPr>
        </p:nvSpPr>
        <p:spPr>
          <a:xfrm>
            <a:off x="882661" y="2449979"/>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42330234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Closing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62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356300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0587C61B-8148-C34A-9496-C58BEE841ACD}"/>
              </a:ext>
            </a:extLst>
          </p:cNvPr>
          <p:cNvSpPr>
            <a:spLocks noGrp="1"/>
          </p:cNvSpPr>
          <p:nvPr>
            <p:ph type="title"/>
          </p:nvPr>
        </p:nvSpPr>
        <p:spPr>
          <a:xfrm>
            <a:off x="882661" y="484654"/>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5" name="Text Placeholder 2">
            <a:extLst>
              <a:ext uri="{FF2B5EF4-FFF2-40B4-BE49-F238E27FC236}">
                <a16:creationId xmlns="" xmlns:a16="http://schemas.microsoft.com/office/drawing/2014/main" id="{D2E1FA29-A40E-1F48-B6EB-98F147D8185C}"/>
              </a:ext>
            </a:extLst>
          </p:cNvPr>
          <p:cNvSpPr>
            <a:spLocks noGrp="1"/>
          </p:cNvSpPr>
          <p:nvPr>
            <p:ph type="body" idx="1"/>
          </p:nvPr>
        </p:nvSpPr>
        <p:spPr>
          <a:xfrm>
            <a:off x="882661" y="2449979"/>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D547DC83-A91A-394C-8220-B127F85F8957}"/>
              </a:ext>
            </a:extLst>
          </p:cNvPr>
          <p:cNvSpPr>
            <a:spLocks noGrp="1"/>
          </p:cNvSpPr>
          <p:nvPr>
            <p:ph type="title"/>
          </p:nvPr>
        </p:nvSpPr>
        <p:spPr>
          <a:xfrm>
            <a:off x="7298553" y="534081"/>
            <a:ext cx="4044950" cy="1730147"/>
          </a:xfrm>
        </p:spPr>
        <p:txBody>
          <a:bodyPr anchor="b">
            <a:normAutofit/>
          </a:bodyPr>
          <a:lstStyle>
            <a:lvl1pPr algn="ctr">
              <a:defRPr sz="4000"/>
            </a:lvl1pPr>
          </a:lstStyle>
          <a:p>
            <a:r>
              <a:rPr lang="en-US" dirty="0"/>
              <a:t>Click to edit Master title style</a:t>
            </a:r>
          </a:p>
        </p:txBody>
      </p:sp>
      <p:sp>
        <p:nvSpPr>
          <p:cNvPr id="5" name="Text Placeholder 2">
            <a:extLst>
              <a:ext uri="{FF2B5EF4-FFF2-40B4-BE49-F238E27FC236}">
                <a16:creationId xmlns="" xmlns:a16="http://schemas.microsoft.com/office/drawing/2014/main" id="{9875C1F8-1CA1-F643-A2FB-A5F6F0DB2483}"/>
              </a:ext>
            </a:extLst>
          </p:cNvPr>
          <p:cNvSpPr>
            <a:spLocks noGrp="1"/>
          </p:cNvSpPr>
          <p:nvPr>
            <p:ph type="body" idx="1"/>
          </p:nvPr>
        </p:nvSpPr>
        <p:spPr>
          <a:xfrm>
            <a:off x="7298553"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436285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9B1B7F55-C8B3-5F42-8CCE-C35436839707}"/>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5" name="Text Placeholder 2">
            <a:extLst>
              <a:ext uri="{FF2B5EF4-FFF2-40B4-BE49-F238E27FC236}">
                <a16:creationId xmlns="" xmlns:a16="http://schemas.microsoft.com/office/drawing/2014/main" id="{7B58205B-5804-274A-89C1-AE797EA2AC68}"/>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309083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D547DC83-A91A-394C-8220-B127F85F8957}"/>
              </a:ext>
            </a:extLst>
          </p:cNvPr>
          <p:cNvSpPr>
            <a:spLocks noGrp="1"/>
          </p:cNvSpPr>
          <p:nvPr>
            <p:ph type="title"/>
          </p:nvPr>
        </p:nvSpPr>
        <p:spPr>
          <a:xfrm>
            <a:off x="7298553" y="534081"/>
            <a:ext cx="4044950" cy="1730147"/>
          </a:xfrm>
        </p:spPr>
        <p:txBody>
          <a:bodyPr anchor="b">
            <a:normAutofit/>
          </a:bodyPr>
          <a:lstStyle>
            <a:lvl1pPr algn="ctr">
              <a:defRPr sz="4000"/>
            </a:lvl1pPr>
          </a:lstStyle>
          <a:p>
            <a:r>
              <a:rPr lang="en-US" dirty="0"/>
              <a:t>Click to edit Master title style</a:t>
            </a:r>
          </a:p>
        </p:txBody>
      </p:sp>
      <p:sp>
        <p:nvSpPr>
          <p:cNvPr id="5" name="Text Placeholder 2">
            <a:extLst>
              <a:ext uri="{FF2B5EF4-FFF2-40B4-BE49-F238E27FC236}">
                <a16:creationId xmlns="" xmlns:a16="http://schemas.microsoft.com/office/drawing/2014/main" id="{9875C1F8-1CA1-F643-A2FB-A5F6F0DB2483}"/>
              </a:ext>
            </a:extLst>
          </p:cNvPr>
          <p:cNvSpPr>
            <a:spLocks noGrp="1"/>
          </p:cNvSpPr>
          <p:nvPr>
            <p:ph type="body" idx="1"/>
          </p:nvPr>
        </p:nvSpPr>
        <p:spPr>
          <a:xfrm>
            <a:off x="7298553"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180195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4133600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150844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AB690C0-D41D-434B-B655-63C3C08105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 xmlns:a16="http://schemas.microsoft.com/office/drawing/2014/main" id="{490BDF9B-23A5-4D45-BA75-CC77C4534E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6336390"/>
      </p:ext>
    </p:extLst>
  </p:cSld>
  <p:clrMap bg1="lt1" tx1="dk1" bg2="lt2" tx2="dk2" accent1="accent1" accent2="accent2" accent3="accent3" accent4="accent4" accent5="accent5" accent6="accent6" hlink="hlink" folHlink="folHlink"/>
  <p:sldLayoutIdLst>
    <p:sldLayoutId id="2147483662" r:id="rId1"/>
    <p:sldLayoutId id="2147483665" r:id="rId2"/>
    <p:sldLayoutId id="2147483664" r:id="rId3"/>
    <p:sldLayoutId id="2147483672" r:id="rId4"/>
    <p:sldLayoutId id="2147483666" r:id="rId5"/>
    <p:sldLayoutId id="2147483667" r:id="rId6"/>
    <p:sldLayoutId id="2147483673" r:id="rId7"/>
    <p:sldLayoutId id="2147483651" r:id="rId8"/>
    <p:sldLayoutId id="2147483663" r:id="rId9"/>
    <p:sldLayoutId id="2147483670" r:id="rId10"/>
    <p:sldLayoutId id="2147483668" r:id="rId11"/>
    <p:sldLayoutId id="2147483671" r:id="rId12"/>
    <p:sldLayoutId id="2147483669" r:id="rId13"/>
    <p:sldLayoutId id="2147483649" r:id="rId14"/>
    <p:sldLayoutId id="2147483650" r:id="rId15"/>
    <p:sldLayoutId id="2147483652" r:id="rId16"/>
    <p:sldLayoutId id="2147483654" r:id="rId17"/>
    <p:sldLayoutId id="2147483655" r:id="rId18"/>
    <p:sldLayoutId id="2147483660" r:id="rId19"/>
    <p:sldLayoutId id="2147483661" r:id="rId20"/>
  </p:sldLayoutIdLst>
  <p:hf hdr="0" ftr="0" dt="0"/>
  <p:txStyles>
    <p:titleStyle>
      <a:lvl1pPr algn="l" defTabSz="914400" rtl="0" eaLnBrk="1" latinLnBrk="0" hangingPunct="1">
        <a:lnSpc>
          <a:spcPct val="90000"/>
        </a:lnSpc>
        <a:spcBef>
          <a:spcPct val="0"/>
        </a:spcBef>
        <a:buNone/>
        <a:defRPr sz="4400" kern="1200">
          <a:solidFill>
            <a:srgbClr val="0075C9"/>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hyperlink" Target="https://childrenswi.org/childrens-and-the-community/families-and-clients/safety-center"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hyperlink" Target="https://childrenswi.org/childrens-and-the-community/families-and-clients/safety-center/teen-driving" TargetMode="External"/><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18.jpeg"/><Relationship Id="rId4" Type="http://schemas.openxmlformats.org/officeDocument/2006/relationships/hyperlink" Target="https://www.impactteendrivers.org/wisconsi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8.jpeg"/><Relationship Id="rId1" Type="http://schemas.openxmlformats.org/officeDocument/2006/relationships/slideLayout" Target="../slideLayouts/slideLayout15.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1850" y="534081"/>
            <a:ext cx="4044950" cy="2166292"/>
          </a:xfrm>
        </p:spPr>
        <p:txBody>
          <a:bodyPr>
            <a:normAutofit/>
          </a:bodyPr>
          <a:lstStyle/>
          <a:p>
            <a:r>
              <a:rPr lang="en-US" sz="2800" dirty="0" smtClean="0"/>
              <a:t>Children’s Safety Center</a:t>
            </a:r>
            <a:br>
              <a:rPr lang="en-US" sz="2800" dirty="0" smtClean="0"/>
            </a:br>
            <a:r>
              <a:rPr lang="en-US" sz="2800" dirty="0" smtClean="0"/>
              <a:t/>
            </a:r>
            <a:br>
              <a:rPr lang="en-US" sz="2800" dirty="0" smtClean="0"/>
            </a:br>
            <a:r>
              <a:rPr lang="en-US" sz="2800" dirty="0" smtClean="0"/>
              <a:t>Safe Kids Southeast Wisconsin</a:t>
            </a:r>
            <a:endParaRPr lang="en-US" sz="2800" dirty="0"/>
          </a:p>
        </p:txBody>
      </p:sp>
      <p:sp>
        <p:nvSpPr>
          <p:cNvPr id="6" name="Text Placeholder 5"/>
          <p:cNvSpPr>
            <a:spLocks noGrp="1"/>
          </p:cNvSpPr>
          <p:nvPr>
            <p:ph type="body" idx="1"/>
          </p:nvPr>
        </p:nvSpPr>
        <p:spPr>
          <a:xfrm>
            <a:off x="831850" y="2700373"/>
            <a:ext cx="4044950" cy="1201737"/>
          </a:xfrm>
        </p:spPr>
        <p:txBody>
          <a:bodyPr/>
          <a:lstStyle/>
          <a:p>
            <a:endParaRPr lang="en-US" dirty="0" smtClean="0"/>
          </a:p>
          <a:p>
            <a:r>
              <a:rPr lang="en-US" dirty="0" smtClean="0"/>
              <a:t>September 15, 2022</a:t>
            </a:r>
            <a:endParaRPr lang="en-US" dirty="0"/>
          </a:p>
        </p:txBody>
      </p:sp>
    </p:spTree>
    <p:extLst>
      <p:ext uri="{BB962C8B-B14F-4D97-AF65-F5344CB8AC3E}">
        <p14:creationId xmlns:p14="http://schemas.microsoft.com/office/powerpoint/2010/main" val="3098230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0515600" cy="971307"/>
          </a:xfrm>
        </p:spPr>
        <p:txBody>
          <a:bodyPr/>
          <a:lstStyle/>
          <a:p>
            <a:pPr algn="ctr"/>
            <a:r>
              <a:rPr lang="en-US" dirty="0" smtClean="0"/>
              <a:t>Children’s Safety Center</a:t>
            </a:r>
            <a:endParaRPr lang="en-US" dirty="0"/>
          </a:p>
        </p:txBody>
      </p:sp>
      <p:sp>
        <p:nvSpPr>
          <p:cNvPr id="4" name="Content Placeholder 3"/>
          <p:cNvSpPr>
            <a:spLocks noGrp="1"/>
          </p:cNvSpPr>
          <p:nvPr>
            <p:ph idx="1"/>
          </p:nvPr>
        </p:nvSpPr>
        <p:spPr>
          <a:xfrm>
            <a:off x="838200" y="1256044"/>
            <a:ext cx="10515600" cy="4920920"/>
          </a:xfrm>
        </p:spPr>
        <p:txBody>
          <a:bodyPr>
            <a:normAutofit/>
          </a:bodyPr>
          <a:lstStyle/>
          <a:p>
            <a:pPr marL="0" indent="0">
              <a:buNone/>
            </a:pPr>
            <a:r>
              <a:rPr lang="en-US" dirty="0" smtClean="0"/>
              <a:t>Injury Prevention Program Areas: </a:t>
            </a:r>
          </a:p>
          <a:p>
            <a:pPr marL="0" indent="0">
              <a:buNone/>
            </a:pPr>
            <a:r>
              <a:rPr lang="en-US" dirty="0" smtClean="0"/>
              <a:t>5 Program Managers</a:t>
            </a:r>
          </a:p>
          <a:p>
            <a:pPr lvl="1"/>
            <a:r>
              <a:rPr lang="en-US" sz="2000" dirty="0" smtClean="0"/>
              <a:t>Children’s Wisconsin (Milwaukee and Fox Valley campus)</a:t>
            </a:r>
          </a:p>
          <a:p>
            <a:pPr lvl="1"/>
            <a:r>
              <a:rPr lang="en-US" sz="2000" dirty="0" smtClean="0"/>
              <a:t>Children’s Car Seat Services and Primary Care</a:t>
            </a:r>
          </a:p>
          <a:p>
            <a:pPr lvl="1"/>
            <a:r>
              <a:rPr lang="en-US" sz="2000" dirty="0">
                <a:solidFill>
                  <a:srgbClr val="0070C0"/>
                </a:solidFill>
                <a:effectLst>
                  <a:outerShdw blurRad="38100" dist="38100" dir="2700000" algn="tl">
                    <a:srgbClr val="000000">
                      <a:alpha val="43137"/>
                    </a:srgbClr>
                  </a:outerShdw>
                </a:effectLst>
              </a:rPr>
              <a:t>Safe Kids Southeast Wisconsin (Community Programming)</a:t>
            </a:r>
          </a:p>
          <a:p>
            <a:pPr lvl="1"/>
            <a:r>
              <a:rPr lang="en-US" sz="2000" dirty="0" smtClean="0"/>
              <a:t>Safe Kids Wisconsin (Advocacy and Statewide)</a:t>
            </a:r>
          </a:p>
          <a:p>
            <a:pPr lvl="1"/>
            <a:r>
              <a:rPr lang="en-US" sz="2000" dirty="0" smtClean="0"/>
              <a:t>Department of Transportation Child Passenger Safety Program Contract</a:t>
            </a:r>
          </a:p>
          <a:p>
            <a:pPr marL="0" indent="0">
              <a:buNone/>
            </a:pPr>
            <a:r>
              <a:rPr lang="en-US" dirty="0" smtClean="0"/>
              <a:t>1 Program Coordinator</a:t>
            </a:r>
          </a:p>
          <a:p>
            <a:pPr lvl="1"/>
            <a:r>
              <a:rPr lang="en-US" sz="2000" dirty="0" smtClean="0"/>
              <a:t>Community Services Transporter Training and Car Seat Services</a:t>
            </a:r>
          </a:p>
          <a:p>
            <a:pPr marL="457200" lvl="1" indent="0">
              <a:buNone/>
            </a:pPr>
            <a:endParaRPr lang="en-US" sz="2000" dirty="0"/>
          </a:p>
          <a:p>
            <a:pPr marL="0" indent="0">
              <a:buNone/>
            </a:pPr>
            <a:r>
              <a:rPr lang="en-US" sz="2400" dirty="0"/>
              <a:t>New website:</a:t>
            </a:r>
          </a:p>
          <a:p>
            <a:pPr lvl="1"/>
            <a:r>
              <a:rPr lang="en-US" dirty="0">
                <a:hlinkClick r:id="rId3"/>
              </a:rPr>
              <a:t>Safety Center | Children's Wisconsin</a:t>
            </a:r>
            <a:endParaRPr lang="en-US" dirty="0"/>
          </a:p>
          <a:p>
            <a:pPr marL="457200" lvl="1" indent="0">
              <a:buNone/>
            </a:pPr>
            <a:endParaRPr lang="en-US" sz="2000" dirty="0"/>
          </a:p>
        </p:txBody>
      </p:sp>
      <p:sp>
        <p:nvSpPr>
          <p:cNvPr id="2" name="Slide Number Placeholder 1"/>
          <p:cNvSpPr>
            <a:spLocks noGrp="1"/>
          </p:cNvSpPr>
          <p:nvPr>
            <p:ph type="sldNum" sz="quarter" idx="4294967295"/>
          </p:nvPr>
        </p:nvSpPr>
        <p:spPr>
          <a:xfrm>
            <a:off x="10058400" y="6356350"/>
            <a:ext cx="2133600" cy="365125"/>
          </a:xfrm>
          <a:prstGeom prst="rect">
            <a:avLst/>
          </a:prstGeom>
        </p:spPr>
        <p:txBody>
          <a:bodyPr/>
          <a:lstStyle/>
          <a:p>
            <a:fld id="{9B84F02E-A532-48BA-8418-F680C146347E}" type="slidenum">
              <a:rPr lang="en-US" smtClean="0"/>
              <a:pPr/>
              <a:t>2</a:t>
            </a:fld>
            <a:endParaRPr lang="en-US"/>
          </a:p>
        </p:txBody>
      </p:sp>
      <p:pic>
        <p:nvPicPr>
          <p:cNvPr id="7" name="Content Placeholder 6"/>
          <p:cNvPicPr>
            <a:picLocks noGrp="1"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3232" y="5628289"/>
            <a:ext cx="3415135" cy="910624"/>
          </a:xfrm>
          <a:prstGeom prst="rect">
            <a:avLst/>
          </a:prstGeom>
        </p:spPr>
      </p:pic>
    </p:spTree>
    <p:extLst>
      <p:ext uri="{BB962C8B-B14F-4D97-AF65-F5344CB8AC3E}">
        <p14:creationId xmlns:p14="http://schemas.microsoft.com/office/powerpoint/2010/main" val="24986633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Safe Kids Southeast Wisconsin</a:t>
            </a:r>
            <a:endParaRPr lang="en-US" dirty="0"/>
          </a:p>
        </p:txBody>
      </p:sp>
      <p:sp>
        <p:nvSpPr>
          <p:cNvPr id="4" name="Content Placeholder 3"/>
          <p:cNvSpPr>
            <a:spLocks noGrp="1"/>
          </p:cNvSpPr>
          <p:nvPr>
            <p:ph idx="1"/>
          </p:nvPr>
        </p:nvSpPr>
        <p:spPr>
          <a:xfrm>
            <a:off x="838200" y="1690688"/>
            <a:ext cx="10515600" cy="4486275"/>
          </a:xfrm>
        </p:spPr>
        <p:txBody>
          <a:bodyPr>
            <a:normAutofit fontScale="92500" lnSpcReduction="20000"/>
          </a:bodyPr>
          <a:lstStyle/>
          <a:p>
            <a:pPr marL="0" indent="0">
              <a:buNone/>
            </a:pPr>
            <a:r>
              <a:rPr lang="en-US" dirty="0" smtClean="0"/>
              <a:t>New Program Manager</a:t>
            </a:r>
          </a:p>
          <a:p>
            <a:pPr lvl="1"/>
            <a:r>
              <a:rPr lang="en-US" dirty="0" smtClean="0"/>
              <a:t>Ashley Tracy</a:t>
            </a:r>
          </a:p>
          <a:p>
            <a:pPr lvl="1"/>
            <a:endParaRPr lang="en-US" dirty="0"/>
          </a:p>
          <a:p>
            <a:pPr marL="0" indent="0">
              <a:buNone/>
            </a:pPr>
            <a:r>
              <a:rPr lang="en-US" dirty="0" smtClean="0"/>
              <a:t>Community and Data Driven</a:t>
            </a:r>
          </a:p>
          <a:p>
            <a:pPr marL="0" indent="0">
              <a:buNone/>
            </a:pPr>
            <a:r>
              <a:rPr lang="en-US" dirty="0" smtClean="0"/>
              <a:t>Focus Areas:</a:t>
            </a:r>
          </a:p>
          <a:p>
            <a:r>
              <a:rPr lang="en-US" sz="2400" dirty="0" smtClean="0"/>
              <a:t>Child Passenger Safety</a:t>
            </a:r>
          </a:p>
          <a:p>
            <a:r>
              <a:rPr lang="en-US" sz="2400" dirty="0" smtClean="0"/>
              <a:t>Teen Driving</a:t>
            </a:r>
          </a:p>
          <a:p>
            <a:r>
              <a:rPr lang="en-US" sz="2400" dirty="0" smtClean="0"/>
              <a:t>Fire Prevention</a:t>
            </a:r>
          </a:p>
          <a:p>
            <a:r>
              <a:rPr lang="en-US" sz="2400" dirty="0" smtClean="0"/>
              <a:t>Pedestrian Safety</a:t>
            </a:r>
          </a:p>
          <a:p>
            <a:r>
              <a:rPr lang="en-US" sz="2400" dirty="0" smtClean="0"/>
              <a:t>Bike and Helmet Safety</a:t>
            </a:r>
          </a:p>
          <a:p>
            <a:r>
              <a:rPr lang="en-US" sz="2400" dirty="0" smtClean="0"/>
              <a:t>Home Safety</a:t>
            </a:r>
          </a:p>
          <a:p>
            <a:r>
              <a:rPr lang="en-US" sz="2400" dirty="0" smtClean="0"/>
              <a:t>Other???</a:t>
            </a:r>
          </a:p>
          <a:p>
            <a:endParaRPr lang="en-US" dirty="0"/>
          </a:p>
        </p:txBody>
      </p:sp>
      <p:sp>
        <p:nvSpPr>
          <p:cNvPr id="2" name="Slide Number Placeholder 1"/>
          <p:cNvSpPr>
            <a:spLocks noGrp="1"/>
          </p:cNvSpPr>
          <p:nvPr>
            <p:ph type="sldNum" sz="quarter" idx="4294967295"/>
          </p:nvPr>
        </p:nvSpPr>
        <p:spPr>
          <a:xfrm>
            <a:off x="10058400" y="6356350"/>
            <a:ext cx="2133600" cy="365125"/>
          </a:xfrm>
          <a:prstGeom prst="rect">
            <a:avLst/>
          </a:prstGeom>
        </p:spPr>
        <p:txBody>
          <a:bodyPr/>
          <a:lstStyle/>
          <a:p>
            <a:fld id="{9B84F02E-A532-48BA-8418-F680C146347E}" type="slidenum">
              <a:rPr lang="en-US" smtClean="0"/>
              <a:pPr/>
              <a:t>3</a:t>
            </a:fld>
            <a:endParaRPr lang="en-US"/>
          </a:p>
        </p:txBody>
      </p:sp>
      <p:pic>
        <p:nvPicPr>
          <p:cNvPr id="7" name="Content Placeholder 6"/>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3232" y="5628289"/>
            <a:ext cx="3415135" cy="910624"/>
          </a:xfrm>
          <a:prstGeom prst="rect">
            <a:avLst/>
          </a:prstGeom>
        </p:spPr>
      </p:pic>
      <p:pic>
        <p:nvPicPr>
          <p:cNvPr id="8" name="Content Placeholder 6"/>
          <p:cNvPicPr>
            <a:picLocks noGrp="1"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4338" y="1825735"/>
            <a:ext cx="5157787" cy="3438524"/>
          </a:xfrm>
          <a:prstGeom prst="rect">
            <a:avLst/>
          </a:prstGeom>
        </p:spPr>
      </p:pic>
    </p:spTree>
    <p:extLst>
      <p:ext uri="{BB962C8B-B14F-4D97-AF65-F5344CB8AC3E}">
        <p14:creationId xmlns:p14="http://schemas.microsoft.com/office/powerpoint/2010/main" val="36819674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0515600" cy="1001451"/>
          </a:xfrm>
        </p:spPr>
        <p:txBody>
          <a:bodyPr/>
          <a:lstStyle/>
          <a:p>
            <a:pPr algn="ctr"/>
            <a:r>
              <a:rPr lang="en-US" dirty="0" smtClean="0"/>
              <a:t>Safe Kids Southeast Wisconsin</a:t>
            </a:r>
            <a:endParaRPr lang="en-US" dirty="0"/>
          </a:p>
        </p:txBody>
      </p:sp>
      <p:sp>
        <p:nvSpPr>
          <p:cNvPr id="4" name="Content Placeholder 3"/>
          <p:cNvSpPr>
            <a:spLocks noGrp="1"/>
          </p:cNvSpPr>
          <p:nvPr>
            <p:ph idx="1"/>
          </p:nvPr>
        </p:nvSpPr>
        <p:spPr>
          <a:xfrm>
            <a:off x="442127" y="1247208"/>
            <a:ext cx="10911673" cy="4381081"/>
          </a:xfrm>
        </p:spPr>
        <p:txBody>
          <a:bodyPr>
            <a:normAutofit fontScale="92500"/>
          </a:bodyPr>
          <a:lstStyle/>
          <a:p>
            <a:pPr marL="0" indent="0">
              <a:buNone/>
            </a:pPr>
            <a:r>
              <a:rPr lang="en-US" dirty="0" smtClean="0"/>
              <a:t>Teen Driving</a:t>
            </a:r>
          </a:p>
          <a:p>
            <a:r>
              <a:rPr lang="en-US" sz="2400" dirty="0" smtClean="0"/>
              <a:t>Impact Teen Drivers Campaigns</a:t>
            </a:r>
          </a:p>
          <a:p>
            <a:r>
              <a:rPr lang="en-US" sz="2400" dirty="0" smtClean="0"/>
              <a:t>Impact Teen drivers Training</a:t>
            </a:r>
          </a:p>
          <a:p>
            <a:r>
              <a:rPr lang="en-US" sz="2400" dirty="0" smtClean="0"/>
              <a:t>Trunk Junk</a:t>
            </a:r>
          </a:p>
          <a:p>
            <a:r>
              <a:rPr lang="en-US" sz="2400" dirty="0" smtClean="0"/>
              <a:t>Other Ideas???</a:t>
            </a:r>
          </a:p>
          <a:p>
            <a:pPr marL="0" indent="0">
              <a:buNone/>
            </a:pPr>
            <a:r>
              <a:rPr lang="en-US" sz="2400" dirty="0"/>
              <a:t>Children’s Wisconsin Teen Driving </a:t>
            </a:r>
            <a:r>
              <a:rPr lang="en-US" sz="2400" dirty="0" smtClean="0"/>
              <a:t>website:</a:t>
            </a:r>
            <a:r>
              <a:rPr lang="en-US" sz="2400" dirty="0"/>
              <a:t> </a:t>
            </a:r>
            <a:r>
              <a:rPr lang="en-US" sz="2400" dirty="0" smtClean="0">
                <a:hlinkClick r:id="rId3"/>
              </a:rPr>
              <a:t>Teen driving | Children's Wisconsin</a:t>
            </a:r>
            <a:endParaRPr lang="en-US" sz="2400" dirty="0" smtClean="0"/>
          </a:p>
          <a:p>
            <a:pPr marL="0" indent="0">
              <a:buNone/>
            </a:pPr>
            <a:r>
              <a:rPr lang="en-US" sz="2400" dirty="0" smtClean="0"/>
              <a:t>Wisconsin Impact Teen Drivers website: </a:t>
            </a:r>
            <a:r>
              <a:rPr lang="en-US" sz="2400" dirty="0" smtClean="0">
                <a:hlinkClick r:id="rId4"/>
              </a:rPr>
              <a:t>Wisconsin – Impact Teen Drivers</a:t>
            </a:r>
            <a:endParaRPr lang="en-US" sz="2400" dirty="0"/>
          </a:p>
          <a:p>
            <a:pPr marL="0" indent="0">
              <a:buNone/>
            </a:pPr>
            <a:endParaRPr lang="en-US" sz="2400" dirty="0" smtClean="0"/>
          </a:p>
          <a:p>
            <a:pPr marL="0" indent="0">
              <a:buNone/>
            </a:pPr>
            <a:r>
              <a:rPr lang="en-US" sz="2400" dirty="0" smtClean="0"/>
              <a:t>Possible: Pop-Up Safety Towns</a:t>
            </a:r>
          </a:p>
          <a:p>
            <a:r>
              <a:rPr lang="en-US" sz="2400" dirty="0" smtClean="0"/>
              <a:t>Car seat and bike/helmet safety program for children in at risk community programs</a:t>
            </a:r>
            <a:endParaRPr lang="en-US" sz="2400" dirty="0"/>
          </a:p>
        </p:txBody>
      </p:sp>
      <p:sp>
        <p:nvSpPr>
          <p:cNvPr id="2" name="Slide Number Placeholder 1"/>
          <p:cNvSpPr>
            <a:spLocks noGrp="1"/>
          </p:cNvSpPr>
          <p:nvPr>
            <p:ph type="sldNum" sz="quarter" idx="4294967295"/>
          </p:nvPr>
        </p:nvSpPr>
        <p:spPr>
          <a:xfrm>
            <a:off x="10058400" y="6356350"/>
            <a:ext cx="2133600" cy="365125"/>
          </a:xfrm>
          <a:prstGeom prst="rect">
            <a:avLst/>
          </a:prstGeom>
        </p:spPr>
        <p:txBody>
          <a:bodyPr/>
          <a:lstStyle/>
          <a:p>
            <a:fld id="{9B84F02E-A532-48BA-8418-F680C146347E}" type="slidenum">
              <a:rPr lang="en-US" smtClean="0"/>
              <a:pPr/>
              <a:t>4</a:t>
            </a:fld>
            <a:endParaRPr lang="en-US"/>
          </a:p>
        </p:txBody>
      </p:sp>
      <p:pic>
        <p:nvPicPr>
          <p:cNvPr id="7" name="Content Placeholder 6"/>
          <p:cNvPicPr>
            <a:picLocks noGrp="1"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3232" y="5628289"/>
            <a:ext cx="3415135" cy="910624"/>
          </a:xfrm>
          <a:prstGeom prst="rect">
            <a:avLst/>
          </a:prstGeom>
        </p:spPr>
      </p:pic>
    </p:spTree>
    <p:extLst>
      <p:ext uri="{BB962C8B-B14F-4D97-AF65-F5344CB8AC3E}">
        <p14:creationId xmlns:p14="http://schemas.microsoft.com/office/powerpoint/2010/main" val="7095778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Safety Grant </a:t>
            </a:r>
            <a:endParaRPr lang="en-US" dirty="0"/>
          </a:p>
        </p:txBody>
      </p:sp>
      <p:pic>
        <p:nvPicPr>
          <p:cNvPr id="4"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712854" y="5692877"/>
            <a:ext cx="3243685" cy="86373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09598" y="1531086"/>
            <a:ext cx="3863161" cy="416179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1361" y="1371153"/>
            <a:ext cx="3358118" cy="251858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894081" y="1898056"/>
            <a:ext cx="4215223" cy="3161417"/>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3248" y="4054435"/>
            <a:ext cx="3336231" cy="2502173"/>
          </a:xfrm>
          <a:prstGeom prst="rect">
            <a:avLst/>
          </a:prstGeom>
        </p:spPr>
      </p:pic>
    </p:spTree>
    <p:extLst>
      <p:ext uri="{BB962C8B-B14F-4D97-AF65-F5344CB8AC3E}">
        <p14:creationId xmlns:p14="http://schemas.microsoft.com/office/powerpoint/2010/main" val="4161014915"/>
      </p:ext>
    </p:extLst>
  </p:cSld>
  <p:clrMapOvr>
    <a:masterClrMapping/>
  </p:clrMapOvr>
</p:sld>
</file>

<file path=ppt/theme/theme1.xml><?xml version="1.0" encoding="utf-8"?>
<a:theme xmlns:a="http://schemas.openxmlformats.org/drawingml/2006/main" name="Office Theme">
  <a:themeElements>
    <a:clrScheme name="Children's Wisconsin">
      <a:dk1>
        <a:srgbClr val="004998"/>
      </a:dk1>
      <a:lt1>
        <a:srgbClr val="FFFFFF"/>
      </a:lt1>
      <a:dk2>
        <a:srgbClr val="0075C9"/>
      </a:dk2>
      <a:lt2>
        <a:srgbClr val="E7E6E6"/>
      </a:lt2>
      <a:accent1>
        <a:srgbClr val="0075C9"/>
      </a:accent1>
      <a:accent2>
        <a:srgbClr val="FF6B00"/>
      </a:accent2>
      <a:accent3>
        <a:srgbClr val="3AC1CD"/>
      </a:accent3>
      <a:accent4>
        <a:srgbClr val="C2D500"/>
      </a:accent4>
      <a:accent5>
        <a:srgbClr val="534588"/>
      </a:accent5>
      <a:accent6>
        <a:srgbClr val="C31F3E"/>
      </a:accent6>
      <a:hlink>
        <a:srgbClr val="0075C9"/>
      </a:hlink>
      <a:folHlink>
        <a:srgbClr val="0075C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7845</TotalTime>
  <Words>388</Words>
  <Application>Microsoft Office PowerPoint</Application>
  <PresentationFormat>Widescreen</PresentationFormat>
  <Paragraphs>51</Paragraphs>
  <Slides>5</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Century Gothic</vt:lpstr>
      <vt:lpstr>Office Theme</vt:lpstr>
      <vt:lpstr>Children’s Safety Center  Safe Kids Southeast Wisconsin</vt:lpstr>
      <vt:lpstr>Children’s Safety Center</vt:lpstr>
      <vt:lpstr>Safe Kids Southeast Wisconsin</vt:lpstr>
      <vt:lpstr>Safe Kids Southeast Wisconsin</vt:lpstr>
      <vt:lpstr>Water Safety Grant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Tracy, Ashley</cp:lastModifiedBy>
  <cp:revision>37</cp:revision>
  <dcterms:created xsi:type="dcterms:W3CDTF">2019-09-16T12:56:25Z</dcterms:created>
  <dcterms:modified xsi:type="dcterms:W3CDTF">2022-09-15T13:35:33Z</dcterms:modified>
</cp:coreProperties>
</file>